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57" r:id="rId3"/>
    <p:sldId id="259" r:id="rId4"/>
    <p:sldId id="266" r:id="rId5"/>
    <p:sldId id="267" r:id="rId6"/>
    <p:sldId id="260" r:id="rId7"/>
    <p:sldId id="261" r:id="rId8"/>
    <p:sldId id="262" r:id="rId9"/>
    <p:sldId id="263" r:id="rId10"/>
    <p:sldId id="265" r:id="rId11"/>
    <p:sldId id="264" r:id="rId12"/>
    <p:sldId id="270" r:id="rId13"/>
    <p:sldId id="274" r:id="rId14"/>
    <p:sldId id="275" r:id="rId15"/>
    <p:sldId id="276" r:id="rId16"/>
    <p:sldId id="277" r:id="rId17"/>
    <p:sldId id="278" r:id="rId18"/>
    <p:sldId id="268" r:id="rId19"/>
    <p:sldId id="27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E49C4-6F07-4E03-A550-FFF21B6DE8F3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23A34-6D08-4395-B204-0226FE882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346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23A34-6D08-4395-B204-0226FE8822F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631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417A-EF90-4127-BF85-C5447E6276FD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947A0-4CE0-40BA-88AC-5FDBB1308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РЕЛИГИОЗНОЙ КУЛЬТУРЫ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и СВЕТСКОЙ ЭТИКИ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Информация для родителей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Курс состоит из 6 модулей: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357298"/>
            <a:ext cx="73581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 православной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 исламской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 буддийской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 иудейской  культуры.</a:t>
            </a:r>
          </a:p>
          <a:p>
            <a:pPr marL="514350" indent="-514350">
              <a:buFontTx/>
              <a:buAutoNum type="arabicPeriod"/>
            </a:pPr>
            <a:r>
              <a:rPr lang="ru-RU" altLang="zh-CN" sz="3200" b="1" dirty="0" smtClean="0"/>
              <a:t>Основы мировых религиозных культур.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 dirty="0" smtClean="0"/>
              <a:t>Основы светской этики.</a:t>
            </a:r>
          </a:p>
          <a:p>
            <a:pPr marL="514350" indent="-514350" algn="just"/>
            <a:endParaRPr lang="ru-RU" altLang="zh-CN" sz="3200" b="1" dirty="0" smtClean="0"/>
          </a:p>
          <a:p>
            <a:pPr marL="514350" indent="-514350" algn="just"/>
            <a:endParaRPr lang="ru-RU" altLang="zh-CN" sz="3200" b="1" dirty="0" smtClean="0"/>
          </a:p>
          <a:p>
            <a:pPr marL="514350" indent="-514350" algn="just"/>
            <a:endParaRPr lang="ru-RU" altLang="zh-CN" sz="3200" b="1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/>
          </a:blip>
          <a:stretch>
            <a:fillRect/>
          </a:stretch>
        </p:blipFill>
        <p:spPr>
          <a:xfrm>
            <a:off x="571472" y="5000636"/>
            <a:ext cx="999704" cy="1328509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/>
          </a:blip>
          <a:stretch>
            <a:fillRect/>
          </a:stretch>
        </p:blipFill>
        <p:spPr>
          <a:xfrm>
            <a:off x="1785918" y="5000636"/>
            <a:ext cx="1017110" cy="1352540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/>
          </a:blip>
          <a:stretch>
            <a:fillRect/>
          </a:stretch>
        </p:blipFill>
        <p:spPr>
          <a:xfrm>
            <a:off x="3214678" y="5000636"/>
            <a:ext cx="1008995" cy="1352540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email">
            <a:extLst/>
          </a:blip>
          <a:stretch>
            <a:fillRect/>
          </a:stretch>
        </p:blipFill>
        <p:spPr>
          <a:xfrm>
            <a:off x="4929190" y="5000636"/>
            <a:ext cx="1027945" cy="1337164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email">
            <a:extLst/>
          </a:blip>
          <a:stretch>
            <a:fillRect/>
          </a:stretch>
        </p:blipFill>
        <p:spPr>
          <a:xfrm>
            <a:off x="6215074" y="5000636"/>
            <a:ext cx="1027680" cy="1354082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email">
            <a:extLst/>
          </a:blip>
          <a:stretch>
            <a:fillRect/>
          </a:stretch>
        </p:blipFill>
        <p:spPr>
          <a:xfrm>
            <a:off x="7572396" y="5000636"/>
            <a:ext cx="1012852" cy="1354081"/>
          </a:xfrm>
          <a:prstGeom prst="rect">
            <a:avLst/>
          </a:prstGeom>
          <a:effectLst>
            <a:glow>
              <a:schemeClr val="accent1"/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3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Методические основы: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665441"/>
            <a:ext cx="7929618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dirty="0" smtClean="0"/>
              <a:t>Блок 1.</a:t>
            </a:r>
            <a:r>
              <a:rPr lang="ru-RU" sz="2800" dirty="0" smtClean="0"/>
              <a:t> Введение. Духовные ценности и нравственные идеалы в жизни человека и общества. Россия  - наша Родина. </a:t>
            </a:r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>
              <a:lnSpc>
                <a:spcPct val="90000"/>
              </a:lnSpc>
            </a:pPr>
            <a:r>
              <a:rPr lang="ru-RU" sz="2800" b="1" dirty="0" smtClean="0"/>
              <a:t>Блок 2. </a:t>
            </a:r>
            <a:r>
              <a:rPr lang="ru-RU" sz="2800" dirty="0" smtClean="0"/>
              <a:t>– </a:t>
            </a:r>
            <a:r>
              <a:rPr lang="ru-RU" sz="2800" dirty="0" smtClean="0">
                <a:solidFill>
                  <a:srgbClr val="FF0000"/>
                </a:solidFill>
              </a:rPr>
              <a:t>содержание выбранного модуля</a:t>
            </a:r>
            <a:r>
              <a:rPr lang="ru-RU" sz="2800" dirty="0" smtClean="0"/>
              <a:t>.</a:t>
            </a:r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>
              <a:lnSpc>
                <a:spcPct val="90000"/>
              </a:lnSpc>
            </a:pPr>
            <a:r>
              <a:rPr lang="ru-RU" sz="2800" b="1" dirty="0" smtClean="0"/>
              <a:t>Блок 3</a:t>
            </a:r>
            <a:r>
              <a:rPr lang="ru-RU" sz="2800" dirty="0" smtClean="0"/>
              <a:t>. Духовные традиции многонационального народа России. Любовь и уважение к Отечеству. Патриотизм многонационального и </a:t>
            </a:r>
            <a:r>
              <a:rPr lang="ru-RU" sz="2800" dirty="0" err="1" smtClean="0"/>
              <a:t>многоконфессионального</a:t>
            </a:r>
            <a:r>
              <a:rPr lang="ru-RU" sz="2800" dirty="0" smtClean="0"/>
              <a:t> народа России.</a:t>
            </a:r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>
              <a:lnSpc>
                <a:spcPct val="90000"/>
              </a:lnSpc>
            </a:pPr>
            <a:r>
              <a:rPr lang="ru-RU" sz="2800" dirty="0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1.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православной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500034" y="1357298"/>
            <a:ext cx="1322510" cy="175748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214546" y="1571612"/>
            <a:ext cx="56436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Курс знакомит с основами православной культуры, раскрывает её значение в формировании российского государства и общества, а также ее роль в формировании личности человека, его отношения к миру и людям, поведения в повседневной жизни.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2.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исламской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571472" y="1500174"/>
            <a:ext cx="1345536" cy="17892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214546" y="1164134"/>
            <a:ext cx="621510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ru-RU" sz="2800" dirty="0" smtClean="0"/>
              <a:t>Курс знакомит школьников с основами духовно-нравственной культуры ислама. Учащиеся узнают о жизни пророка </a:t>
            </a:r>
            <a:r>
              <a:rPr lang="ru-RU" sz="2800" dirty="0" err="1" smtClean="0"/>
              <a:t>Мухаммада</a:t>
            </a:r>
            <a:r>
              <a:rPr lang="ru-RU" sz="2800" dirty="0" smtClean="0"/>
              <a:t>, об истории появления, основах ислама и исламской этики, об обязанностях мусульман. Обращаясь к Корану и Сунне, авторы учебника подчёркивают значение этих книг как источников нравственности. Особое место в пособии уделено жизни мусульман в современной России.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3.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буддийской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642910" y="1357298"/>
            <a:ext cx="1334801" cy="17892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214546" y="1643050"/>
            <a:ext cx="607221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 smtClean="0"/>
              <a:t>Курс в доступной для учащихся 4-х классов форме знакомит с основами буддийской культуры: её основателем, буддийским учением, нравственными ценностями, священными книгами, ритуалами, святынями, праздниками, искусством.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4.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иудейской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00034" y="1285860"/>
            <a:ext cx="1359870" cy="1768936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000232" y="1571612"/>
            <a:ext cx="62865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ru-RU" sz="3200" dirty="0" smtClean="0"/>
              <a:t>Курс знакомит с основами иудейской культуры и раскрывает её значение в формировании личности иудея и его поведении в повседневной жизни, а также её влияние на историю еврейского народа и мировые религии - христианство и ислам, показывает жизнь евреев в России.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5.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мировых религиозных культур: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571472" y="1357298"/>
            <a:ext cx="1345905" cy="1773379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143108" y="2143116"/>
            <a:ext cx="60722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Курс знакомит с вопросами возникновения и истории важнейших религий мира, с их взаимоотношением с культурой и этикой, воздействием на искусство, ролью в жизни людей.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6.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светской этики: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/>
          </a:blip>
          <a:stretch>
            <a:fillRect/>
          </a:stretch>
        </p:blipFill>
        <p:spPr>
          <a:xfrm>
            <a:off x="785786" y="1357298"/>
            <a:ext cx="1326485" cy="17733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357422" y="1500174"/>
            <a:ext cx="60722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Этика </a:t>
            </a:r>
            <a:r>
              <a:rPr lang="ru-RU" sz="2000" b="1" dirty="0" smtClean="0">
                <a:solidFill>
                  <a:schemeClr val="bg1"/>
                </a:solidFill>
              </a:rPr>
              <a:t>- </a:t>
            </a:r>
            <a:r>
              <a:rPr lang="ru-RU" sz="2000" b="1" dirty="0" smtClean="0"/>
              <a:t>греч. </a:t>
            </a:r>
            <a:r>
              <a:rPr lang="ru-RU" sz="2000" b="1" dirty="0" err="1" smtClean="0"/>
              <a:t>ethika</a:t>
            </a:r>
            <a:r>
              <a:rPr lang="ru-RU" sz="2000" b="1" dirty="0" smtClean="0"/>
              <a:t> - от </a:t>
            </a:r>
            <a:r>
              <a:rPr lang="ru-RU" sz="2000" b="1" dirty="0" err="1" smtClean="0"/>
              <a:t>ethos</a:t>
            </a:r>
            <a:r>
              <a:rPr lang="ru-RU" sz="2000" b="1" dirty="0" smtClean="0"/>
              <a:t> - обычай, нрав, характер),  философская дисциплина, изучающая мораль, нравственность. </a:t>
            </a:r>
          </a:p>
          <a:p>
            <a:r>
              <a:rPr lang="ru-RU" sz="2000" b="1" dirty="0" smtClean="0"/>
              <a:t>Термин впервые употребляется Аристотелем. </a:t>
            </a:r>
          </a:p>
          <a:p>
            <a:r>
              <a:rPr lang="ru-RU" sz="2000" b="1" dirty="0" smtClean="0"/>
              <a:t>Центральной для этики продолжает оставаться проблема добра и зла.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071942"/>
            <a:ext cx="692948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Этикет -</a:t>
            </a:r>
            <a:r>
              <a:rPr lang="ru-RU" sz="2000" b="1" dirty="0" smtClean="0"/>
              <a:t> термин «этикет» (от </a:t>
            </a:r>
            <a:r>
              <a:rPr lang="ru-RU" sz="2000" b="1" dirty="0" err="1" smtClean="0"/>
              <a:t>французско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гоetiquette</a:t>
            </a:r>
            <a:r>
              <a:rPr lang="ru-RU" sz="2000" b="1" dirty="0" smtClean="0"/>
              <a:t>) </a:t>
            </a:r>
          </a:p>
          <a:p>
            <a:r>
              <a:rPr lang="ru-RU" sz="2000" b="1" dirty="0" smtClean="0"/>
              <a:t>означает форму, манеру поведения, правила учтивости и вежливости, принятые в том или ином обществе. </a:t>
            </a:r>
          </a:p>
          <a:p>
            <a:r>
              <a:rPr lang="ru-RU" sz="2000" b="1" dirty="0" smtClean="0"/>
              <a:t>Этикет — это сочетание формальных правил </a:t>
            </a:r>
          </a:p>
          <a:p>
            <a:r>
              <a:rPr lang="ru-RU" sz="2000" b="1" dirty="0" smtClean="0"/>
              <a:t>поведения в заранее определенных ситуациях 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В результате освоения данного курса школьниками должны быть усвоены следующие смыслы: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785926"/>
            <a:ext cx="76438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каждая культура имеет собственный контекст и свою логику, </a:t>
            </a:r>
          </a:p>
          <a:p>
            <a:pPr marL="273050" indent="-27305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ни одна культура не может быть лучше другой,</a:t>
            </a:r>
          </a:p>
          <a:p>
            <a:pPr marL="273050" indent="-27305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каждая культура обладает значимым для развития человечества  ценностным содержанием.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142976" y="500042"/>
            <a:ext cx="6500858" cy="285752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/>
            <a:r>
              <a:rPr lang="ru-RU" sz="36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Выбор за вами,</a:t>
            </a:r>
          </a:p>
          <a:p>
            <a:pPr algn="ctr" rtl="0"/>
            <a:r>
              <a:rPr lang="ru-RU" sz="36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дорогие родители!</a:t>
            </a:r>
            <a:endParaRPr lang="ru-RU" sz="3600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1027" name="Picture 3" descr="C:\Users\Нина\Desktop\478554183151572928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43570" y="3286124"/>
            <a:ext cx="2762250" cy="2762250"/>
          </a:xfrm>
          <a:prstGeom prst="rect">
            <a:avLst/>
          </a:prstGeom>
          <a:noFill/>
        </p:spPr>
      </p:pic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071538" y="4643446"/>
            <a:ext cx="2643206" cy="100013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/>
            <a:r>
              <a:rPr lang="ru-RU" sz="36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Удачи!</a:t>
            </a:r>
            <a:endParaRPr lang="ru-RU" sz="3600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>
              <a:spcBef>
                <a:spcPct val="0"/>
              </a:spcBef>
              <a:buFont typeface="Wingdings" pitchFamily="2" charset="2"/>
              <a:buNone/>
            </a:pPr>
            <a:r>
              <a:rPr lang="ru-RU" i="1" dirty="0" smtClean="0">
                <a:latin typeface="Georgia" pitchFamily="18" charset="0"/>
              </a:rPr>
              <a:t>                         </a:t>
            </a:r>
            <a:r>
              <a:rPr lang="ru-RU" dirty="0" smtClean="0"/>
              <a:t>« Дискуссии вокруг вопроса о </a:t>
            </a:r>
            <a:endParaRPr lang="en-US" dirty="0" smtClean="0"/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               </a:t>
            </a:r>
            <a:r>
              <a:rPr lang="ru-RU" dirty="0" smtClean="0"/>
              <a:t>           преподавании 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 </a:t>
            </a:r>
            <a:r>
              <a:rPr lang="ru-RU" dirty="0" smtClean="0"/>
              <a:t>школах </a:t>
            </a:r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r>
              <a:rPr lang="ru-RU" dirty="0" smtClean="0"/>
              <a:t>                          дисциплин, которые </a:t>
            </a:r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r>
              <a:rPr lang="ru-RU" dirty="0" smtClean="0"/>
              <a:t>                          направлены на </a:t>
            </a:r>
            <a:r>
              <a:rPr lang="en-US" dirty="0" smtClean="0"/>
              <a:t> </a:t>
            </a:r>
            <a:r>
              <a:rPr lang="ru-RU" dirty="0" smtClean="0"/>
              <a:t>духовно-нравственное</a:t>
            </a:r>
            <a:r>
              <a:rPr lang="en-US" dirty="0" smtClean="0"/>
              <a:t> </a:t>
            </a:r>
            <a:r>
              <a:rPr lang="ru-RU" dirty="0" smtClean="0"/>
              <a:t> просвещение</a:t>
            </a:r>
            <a:r>
              <a:rPr lang="en-US" dirty="0" smtClean="0"/>
              <a:t>  </a:t>
            </a:r>
            <a:r>
              <a:rPr lang="ru-RU" dirty="0" smtClean="0"/>
              <a:t>подрастающего </a:t>
            </a:r>
            <a:r>
              <a:rPr lang="en-US" dirty="0" smtClean="0"/>
              <a:t> </a:t>
            </a:r>
            <a:r>
              <a:rPr lang="ru-RU" dirty="0" smtClean="0"/>
              <a:t>поколения</a:t>
            </a:r>
            <a:r>
              <a:rPr lang="en-US" dirty="0" smtClean="0"/>
              <a:t> </a:t>
            </a:r>
            <a:r>
              <a:rPr lang="ru-RU" dirty="0" smtClean="0"/>
              <a:t> идут 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 </a:t>
            </a:r>
            <a:r>
              <a:rPr lang="ru-RU" dirty="0" smtClean="0"/>
              <a:t>нашем </a:t>
            </a:r>
            <a:r>
              <a:rPr lang="en-US" dirty="0" smtClean="0"/>
              <a:t> </a:t>
            </a:r>
            <a:r>
              <a:rPr lang="ru-RU" dirty="0" smtClean="0"/>
              <a:t>обществе давно </a:t>
            </a:r>
            <a:r>
              <a:rPr lang="en-US" dirty="0" smtClean="0"/>
              <a:t> </a:t>
            </a:r>
            <a:r>
              <a:rPr lang="ru-RU" dirty="0" smtClean="0"/>
              <a:t>и,  безусловно,  не </a:t>
            </a:r>
            <a:r>
              <a:rPr lang="en-US" dirty="0" smtClean="0"/>
              <a:t> </a:t>
            </a:r>
            <a:r>
              <a:rPr lang="ru-RU" dirty="0" smtClean="0"/>
              <a:t> только </a:t>
            </a:r>
            <a:r>
              <a:rPr lang="en-US" dirty="0" smtClean="0"/>
              <a:t> </a:t>
            </a:r>
            <a:r>
              <a:rPr lang="ru-RU" dirty="0" smtClean="0"/>
              <a:t> требуют</a:t>
            </a:r>
            <a:r>
              <a:rPr lang="en-US" dirty="0" smtClean="0"/>
              <a:t> </a:t>
            </a:r>
            <a:r>
              <a:rPr lang="ru-RU" dirty="0" smtClean="0"/>
              <a:t> самого пристального внимания, но и уже окончательного реагирования на эти дискуссии со стороны государства».</a:t>
            </a:r>
          </a:p>
          <a:p>
            <a:pPr marL="0">
              <a:spcBef>
                <a:spcPct val="0"/>
              </a:spcBef>
              <a:buFont typeface="Wingdings 2" pitchFamily="18" charset="2"/>
              <a:buNone/>
            </a:pPr>
            <a:r>
              <a:rPr lang="en-US" dirty="0" smtClean="0"/>
              <a:t>     </a:t>
            </a:r>
            <a:r>
              <a:rPr lang="ru-RU" dirty="0" smtClean="0"/>
              <a:t> «Я принял решение поддержать  идею преподавания в школах России основ религиозной культуры и светской этики».        </a:t>
            </a:r>
          </a:p>
          <a:p>
            <a:pPr marL="0" algn="r">
              <a:spcBef>
                <a:spcPct val="0"/>
              </a:spcBef>
              <a:buFont typeface="Wingdings 2" pitchFamily="18" charset="2"/>
              <a:buNone/>
            </a:pPr>
            <a:r>
              <a:rPr lang="ru-RU" dirty="0" smtClean="0"/>
              <a:t>                                               Д.А.Медведев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260350"/>
            <a:ext cx="1824037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spcBef>
                <a:spcPct val="0"/>
              </a:spcBef>
              <a:buFont typeface="Wingdings" pitchFamily="2" charset="2"/>
              <a:buNone/>
            </a:pPr>
            <a:r>
              <a:rPr lang="ru-RU" i="1" dirty="0" smtClean="0">
                <a:latin typeface="Georgia" pitchFamily="18" charset="0"/>
              </a:rPr>
              <a:t>                         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                      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2000" y="1905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                      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714356"/>
            <a:ext cx="58579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	«Прошу обеспечить решение организационных и финансовых вопросов, касающихся введения (в 2010 г. в 19 субъектах Российской Федерации, а с 2012 года - во всех субъектах Российской Федерации) в общеобразовательных учреждениях новых предметов: основы православной культуры, основы исламской культуры, основы буддийской культуры, основы иудейской культуры, основы мировых религиозных культур и основы светской этики – для изучения учащимися по их выбору или по выбору их родителей (законных представителей)».</a:t>
            </a:r>
            <a:endParaRPr lang="ru-RU" sz="2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260350"/>
            <a:ext cx="1824037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     Современный национальный        воспитательный идеал: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859340"/>
            <a:ext cx="79296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	Высоконравственный, творческий, компетентный гражданин России, принимающий судьбу Отечества как свою личную, осознающий ответственность за настоящее и будущее своей страны, укоренённый в духовных и культурных традициях многонационального народа Российской Федерации</a:t>
            </a:r>
            <a:endParaRPr lang="ru-RU" sz="3200" dirty="0"/>
          </a:p>
        </p:txBody>
      </p:sp>
      <p:pic>
        <p:nvPicPr>
          <p:cNvPr id="4" name="Picture 2" descr="http://www.sgpi.ru/userfiles/st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1" y="357167"/>
            <a:ext cx="103055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Базовые национальные ценности: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 descr="http://www.sgpi.ru/userfiles/st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072314" y="4071942"/>
            <a:ext cx="1229364" cy="1874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14348" y="1428736"/>
            <a:ext cx="61436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патриотизм;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социальная солидарность;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гражданственность;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семья;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труд и творчество;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наука 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традиционные российские религии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искусство и литература;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природа;</a:t>
            </a:r>
          </a:p>
          <a:p>
            <a:pPr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человечество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Цель комплексного учебного курса ОРКСЭ: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500174"/>
            <a:ext cx="7358114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+mj-lt"/>
              </a:rPr>
              <a:t>духовно-нравственное воспитание учащихся;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+mj-lt"/>
              </a:rPr>
              <a:t>формирование поликультурной компетентности: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+mj-lt"/>
              </a:rPr>
              <a:t>-знание и принятие человеком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+mj-lt"/>
              </a:rPr>
              <a:t>культурного и религиозного разнообразия мира;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+mj-lt"/>
              </a:rPr>
              <a:t>-доброжелательное отношение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+mj-lt"/>
              </a:rPr>
              <a:t>к носителям той или иной культуры</a:t>
            </a:r>
            <a:r>
              <a:rPr lang="ru-RU" sz="3200" dirty="0" smtClean="0">
                <a:latin typeface="+mj-lt"/>
              </a:rPr>
              <a:t>.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 задачи курса: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643050"/>
            <a:ext cx="7358114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3200" dirty="0" smtClean="0"/>
              <a:t>формирование ценностно-смысловых и мировоззренческих основ, обеспечивающих целостное восприятие отечественной истории и культуры;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3200" dirty="0" smtClean="0"/>
              <a:t>развитие способностей общения в поликультурной среде.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Культурологический принцип: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357298"/>
            <a:ext cx="75724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 smtClean="0"/>
              <a:t>	Курс является культурологическим и направлен на развитие у школьников  4-х классов представлений о нравственных идеалах и ценностях, составляющих основу религиозных и светских традиций многонациональной культуры России, на понимание их значения в жизни современного общества, а также своей сопричастности к ним.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культурологического подхода: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705451"/>
            <a:ext cx="692948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направленность на формирование культурологической компетентности учащихся;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отсутствие позиции религиозного образования (</a:t>
            </a:r>
            <a:r>
              <a:rPr lang="ru-RU" sz="2800" dirty="0" err="1" smtClean="0"/>
              <a:t>катехизации</a:t>
            </a:r>
            <a:r>
              <a:rPr lang="ru-RU" sz="2800" dirty="0" smtClean="0"/>
              <a:t>);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отсутствие доминирующих позиций какой-либо традиции перед другими;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воспитательный характер;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минимизация конфликтных факторов.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ybook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mybook</Template>
  <TotalTime>171</TotalTime>
  <Words>620</Words>
  <Application>Microsoft Office PowerPoint</Application>
  <PresentationFormat>Экран (4:3)</PresentationFormat>
  <Paragraphs>85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宋体</vt:lpstr>
      <vt:lpstr>Arial</vt:lpstr>
      <vt:lpstr>Arial Black</vt:lpstr>
      <vt:lpstr>Calibri</vt:lpstr>
      <vt:lpstr>Georgia</vt:lpstr>
      <vt:lpstr>Wingdings</vt:lpstr>
      <vt:lpstr>Wingdings 2</vt:lpstr>
      <vt:lpstr>mybook</vt:lpstr>
      <vt:lpstr>ОСНОВЫ  РЕЛИГИОЗНОЙ КУЛЬТУРЫ  и СВЕТСКОЙ ЭТИКИ</vt:lpstr>
      <vt:lpstr>Презентация PowerPoint</vt:lpstr>
      <vt:lpstr>Презентация PowerPoint</vt:lpstr>
      <vt:lpstr>           Современный национальный        воспитательный идеал:</vt:lpstr>
      <vt:lpstr>Базовые национальные ценности:</vt:lpstr>
      <vt:lpstr>Цель комплексного учебного курса ОРКСЭ:</vt:lpstr>
      <vt:lpstr>Основы и задачи курса:</vt:lpstr>
      <vt:lpstr>Культурологический принцип:</vt:lpstr>
      <vt:lpstr>Основы культурологического подхода:</vt:lpstr>
      <vt:lpstr>Курс состоит из 6 модулей:</vt:lpstr>
      <vt:lpstr>Методические основы:</vt:lpstr>
      <vt:lpstr>Модуль 1. Основы православной культуры:</vt:lpstr>
      <vt:lpstr>Модуль 2. Основы исламской культуры:</vt:lpstr>
      <vt:lpstr>Модуль 3. Основы буддийской культуры:</vt:lpstr>
      <vt:lpstr>Модуль 4. Основы иудейской культуры:</vt:lpstr>
      <vt:lpstr> Модуль 5. Основы мировых религиозных культур:</vt:lpstr>
      <vt:lpstr>Модуль 6. Основы светской этики:</vt:lpstr>
      <vt:lpstr> В результате освоения данного курса школьниками должны быть усвоены следующие смыслы: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 РЕЛИГИОЗНОЙ КУЛЬТУРЫ  и СВЕТСКОЙ ЭТИКИ</dc:title>
  <dc:creator>Нина</dc:creator>
  <cp:lastModifiedBy>Лейла</cp:lastModifiedBy>
  <cp:revision>28</cp:revision>
  <dcterms:created xsi:type="dcterms:W3CDTF">2014-02-08T14:07:33Z</dcterms:created>
  <dcterms:modified xsi:type="dcterms:W3CDTF">2015-03-12T13:49:50Z</dcterms:modified>
</cp:coreProperties>
</file>